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3" r:id="rId1"/>
  </p:sldMasterIdLst>
  <p:notesMasterIdLst>
    <p:notesMasterId r:id="rId3"/>
  </p:notesMasterIdLst>
  <p:handoutMasterIdLst>
    <p:handoutMasterId r:id="rId4"/>
  </p:handoutMasterIdLst>
  <p:sldIdLst>
    <p:sldId id="348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>
        <p:scale>
          <a:sx n="80" d="100"/>
          <a:sy n="80" d="100"/>
        </p:scale>
        <p:origin x="-706" y="-58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0A5D858-E83A-484F-855B-B858816909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E119A16-81DD-4CB3-A19D-B2799710071B}" type="datetimeFigureOut">
              <a:rPr lang="en-US"/>
              <a:pPr>
                <a:defRPr/>
              </a:pPr>
              <a:t>4/7/2016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B050">
                    <a:tint val="20000"/>
                  </a:srgb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DB34F98-C397-4A8E-BE4B-080ED4182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381D8-F984-492A-95D0-371983ABD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8E94D-3782-4E9E-8865-3062FBA102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4BBC5-BEC7-4EB6-A8BD-A4549781B5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55E0F036-D32D-4020-A69E-E0DB0BE5CD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53770C18-6B3F-4AC3-9758-B7F01FA73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8A479C-C9F2-4D38-B330-1E7528B5B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809B4F8C-9B39-4D7A-9C0C-766AC3F48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A8F92-0E99-47B8-B6DD-214C51AD80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3FEA1F3-1EFB-4A2E-A2FE-B5BA46EA0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0CF8DC51-3196-4A68-9299-6F2B3084C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075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81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prstClr val="black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prstClr val="black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prstClr val="black"/>
                </a:solidFill>
              </a:defRPr>
            </a:lvl1pPr>
            <a:extLst/>
          </a:lstStyle>
          <a:p>
            <a:pPr>
              <a:defRPr/>
            </a:pPr>
            <a:fld id="{A6D474A2-DF72-4632-A1D5-012E2DD331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3987" r:id="rId2"/>
    <p:sldLayoutId id="2147484003" r:id="rId3"/>
    <p:sldLayoutId id="2147484004" r:id="rId4"/>
    <p:sldLayoutId id="2147484005" r:id="rId5"/>
    <p:sldLayoutId id="2147484006" r:id="rId6"/>
    <p:sldLayoutId id="2147483986" r:id="rId7"/>
    <p:sldLayoutId id="2147484007" r:id="rId8"/>
    <p:sldLayoutId id="2147484008" r:id="rId9"/>
    <p:sldLayoutId id="2147483985" r:id="rId10"/>
    <p:sldLayoutId id="2147483984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7000" y="122238"/>
          <a:ext cx="8902700" cy="777875"/>
        </p:xfrm>
        <a:graphic>
          <a:graphicData uri="http://schemas.openxmlformats.org/drawingml/2006/table">
            <a:tbl>
              <a:tblPr/>
              <a:tblGrid>
                <a:gridCol w="2225675"/>
                <a:gridCol w="2224088"/>
                <a:gridCol w="3900487"/>
                <a:gridCol w="552450"/>
              </a:tblGrid>
              <a:tr h="49045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HS&amp;E INCIDENT BULLETIN</a:t>
                      </a:r>
                    </a:p>
                  </a:txBody>
                  <a:tcPr marL="108000" marR="108000" marT="108030" marB="1080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nd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Quarter 2012</a:t>
                      </a:r>
                    </a:p>
                  </a:txBody>
                  <a:tcPr marL="108000" marR="108000" marT="108030" marB="1080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30" marB="1080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2874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Incident: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Fracture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320" name="Group 32"/>
          <p:cNvGraphicFramePr>
            <a:graphicFrameLocks noGrp="1"/>
          </p:cNvGraphicFramePr>
          <p:nvPr/>
        </p:nvGraphicFramePr>
        <p:xfrm>
          <a:off x="123825" y="962025"/>
          <a:ext cx="8907463" cy="4913313"/>
        </p:xfrm>
        <a:graphic>
          <a:graphicData uri="http://schemas.openxmlformats.org/drawingml/2006/table">
            <a:tbl>
              <a:tblPr/>
              <a:tblGrid>
                <a:gridCol w="4448175"/>
                <a:gridCol w="663575"/>
                <a:gridCol w="3795713"/>
              </a:tblGrid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89994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    Before                       After</a:t>
                      </a:r>
                    </a:p>
                  </a:txBody>
                  <a:tcPr marL="89994" marR="89994" marT="90012" marB="900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39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IP was loading a 105mm dia 1.55m bar onto the stores saw which rolled off striking the IP across his left foot fracturing his middle metatarsal. 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89994" marR="89994" marT="90012" marB="90012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89994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89994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954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Equipment 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-Faulty/inadequate design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89994" marR="89994" marT="90012" marB="90012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38150" marR="0" lvl="0" indent="-4381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SOP now established &amp; all operators re-trained</a:t>
                      </a:r>
                    </a:p>
                    <a:p>
                      <a:pPr marL="438150" marR="0" lvl="0" indent="-4381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Side rail pegs and activation plates implemented</a:t>
                      </a:r>
                    </a:p>
                    <a:p>
                      <a:pPr marL="438150" marR="0" lvl="0" indent="-4381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89994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38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89994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89994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8700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701" name="Picture 30" descr="DSCF404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53213" y="1411288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702" name="Picture 31" descr="00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70463" y="1327150"/>
            <a:ext cx="1462087" cy="194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703" name="Text Box 33"/>
          <p:cNvSpPr txBox="1">
            <a:spLocks noChangeArrowheads="1"/>
          </p:cNvSpPr>
          <p:nvPr/>
        </p:nvSpPr>
        <p:spPr bwMode="auto">
          <a:xfrm>
            <a:off x="5078413" y="1055688"/>
            <a:ext cx="9810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FFFFFF"/>
                </a:solidFill>
              </a:rPr>
              <a:t>BEFORE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8865</TotalTime>
  <Words>70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2_Concourse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475</cp:revision>
  <cp:lastPrinted>2003-11-04T16:53:27Z</cp:lastPrinted>
  <dcterms:created xsi:type="dcterms:W3CDTF">2004-01-23T18:06:09Z</dcterms:created>
  <dcterms:modified xsi:type="dcterms:W3CDTF">2016-04-07T17:48:49Z</dcterms:modified>
</cp:coreProperties>
</file>